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Raleway"/>
      <p:regular r:id="rId65"/>
      <p:bold r:id="rId66"/>
      <p:italic r:id="rId67"/>
      <p:boldItalic r:id="rId68"/>
    </p:embeddedFont>
    <p:embeddedFont>
      <p:font typeface="Anton"/>
      <p:regular r:id="rId69"/>
    </p:embeddedFont>
    <p:embeddedFont>
      <p:font typeface="Nunito"/>
      <p:regular r:id="rId70"/>
      <p:bold r:id="rId71"/>
      <p:italic r:id="rId72"/>
      <p:boldItalic r:id="rId73"/>
    </p:embeddedFont>
    <p:embeddedFont>
      <p:font typeface="Lato"/>
      <p:regular r:id="rId74"/>
      <p:bold r:id="rId75"/>
      <p:italic r:id="rId76"/>
      <p:boldItalic r:id="rId77"/>
    </p:embeddedFont>
    <p:embeddedFont>
      <p:font typeface="Titillium Web"/>
      <p:regular r:id="rId78"/>
      <p:bold r:id="rId79"/>
      <p:italic r:id="rId80"/>
      <p:boldItalic r:id="rId81"/>
    </p:embeddedFont>
    <p:embeddedFont>
      <p:font typeface="Lato Light"/>
      <p:regular r:id="rId82"/>
      <p:bold r:id="rId83"/>
      <p:italic r:id="rId84"/>
      <p:boldItalic r:id="rId85"/>
    </p:embeddedFont>
    <p:embeddedFont>
      <p:font typeface="Didact Gothic"/>
      <p:regular r:id="rId86"/>
    </p:embeddedFont>
    <p:embeddedFont>
      <p:font typeface="Helvetica Neue"/>
      <p:regular r:id="rId87"/>
      <p:bold r:id="rId88"/>
      <p:italic r:id="rId89"/>
      <p:boldItalic r:id="rId90"/>
    </p:embeddedFont>
    <p:embeddedFont>
      <p:font typeface="Helvetica Neue Light"/>
      <p:regular r:id="rId91"/>
      <p:bold r:id="rId92"/>
      <p:italic r:id="rId93"/>
      <p:boldItalic r:id="rId94"/>
    </p:embeddedFont>
    <p:embeddedFont>
      <p:font typeface="Nunito Light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500BFE-A790-4847-93C6-D98502152B55}">
  <a:tblStyle styleId="{84500BFE-A790-4847-93C6-D98502152B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C4AAA1-92E6-43EF-980E-FC9C29CE50A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NunitoLight-regular.fntdata"/><Relationship Id="rId94" Type="http://schemas.openxmlformats.org/officeDocument/2006/relationships/font" Target="fonts/HelveticaNeueLight-boldItalic.fntdata"/><Relationship Id="rId97" Type="http://schemas.openxmlformats.org/officeDocument/2006/relationships/font" Target="fonts/NunitoLight-italic.fntdata"/><Relationship Id="rId96" Type="http://schemas.openxmlformats.org/officeDocument/2006/relationships/font" Target="fonts/Nunito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8" Type="http://schemas.openxmlformats.org/officeDocument/2006/relationships/font" Target="fonts/Nunito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HelveticaNeueLight-regular.fntdata"/><Relationship Id="rId90" Type="http://schemas.openxmlformats.org/officeDocument/2006/relationships/font" Target="fonts/HelveticaNeue-boldItalic.fntdata"/><Relationship Id="rId93" Type="http://schemas.openxmlformats.org/officeDocument/2006/relationships/font" Target="fonts/HelveticaNeueLight-italic.fntdata"/><Relationship Id="rId92" Type="http://schemas.openxmlformats.org/officeDocument/2006/relationships/font" Target="fonts/HelveticaNeueLigh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LatoLight-italic.fntdata"/><Relationship Id="rId83" Type="http://schemas.openxmlformats.org/officeDocument/2006/relationships/font" Target="fonts/LatoLight-bold.fntdata"/><Relationship Id="rId86" Type="http://schemas.openxmlformats.org/officeDocument/2006/relationships/font" Target="fonts/DidactGothic-regular.fntdata"/><Relationship Id="rId85" Type="http://schemas.openxmlformats.org/officeDocument/2006/relationships/font" Target="fonts/LatoLight-boldItalic.fntdata"/><Relationship Id="rId88" Type="http://schemas.openxmlformats.org/officeDocument/2006/relationships/font" Target="fonts/HelveticaNeue-bold.fntdata"/><Relationship Id="rId87" Type="http://schemas.openxmlformats.org/officeDocument/2006/relationships/font" Target="fonts/HelveticaNeue-regular.fntdata"/><Relationship Id="rId89" Type="http://schemas.openxmlformats.org/officeDocument/2006/relationships/font" Target="fonts/HelveticaNeue-italic.fntdata"/><Relationship Id="rId80" Type="http://schemas.openxmlformats.org/officeDocument/2006/relationships/font" Target="fonts/TitilliumWeb-italic.fntdata"/><Relationship Id="rId82" Type="http://schemas.openxmlformats.org/officeDocument/2006/relationships/font" Target="fonts/LatoLight-regular.fntdata"/><Relationship Id="rId81" Type="http://schemas.openxmlformats.org/officeDocument/2006/relationships/font" Target="fonts/TitilliumWeb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unito-boldItalic.fntdata"/><Relationship Id="rId72" Type="http://schemas.openxmlformats.org/officeDocument/2006/relationships/font" Target="fonts/Nunito-italic.fntdata"/><Relationship Id="rId75" Type="http://schemas.openxmlformats.org/officeDocument/2006/relationships/font" Target="fonts/Lato-bold.fntdata"/><Relationship Id="rId74" Type="http://schemas.openxmlformats.org/officeDocument/2006/relationships/font" Target="fonts/Lato-regular.fntdata"/><Relationship Id="rId77" Type="http://schemas.openxmlformats.org/officeDocument/2006/relationships/font" Target="fonts/Lato-boldItalic.fntdata"/><Relationship Id="rId76" Type="http://schemas.openxmlformats.org/officeDocument/2006/relationships/font" Target="fonts/Lato-italic.fntdata"/><Relationship Id="rId79" Type="http://schemas.openxmlformats.org/officeDocument/2006/relationships/font" Target="fonts/TitilliumWeb-bold.fntdata"/><Relationship Id="rId78" Type="http://schemas.openxmlformats.org/officeDocument/2006/relationships/font" Target="fonts/TitilliumWeb-regular.fntdata"/><Relationship Id="rId71" Type="http://schemas.openxmlformats.org/officeDocument/2006/relationships/font" Target="fonts/Nunito-bold.fntdata"/><Relationship Id="rId70" Type="http://schemas.openxmlformats.org/officeDocument/2006/relationships/font" Target="fonts/Nunito-regular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font" Target="fonts/Raleway-bold.fntdata"/><Relationship Id="rId65" Type="http://schemas.openxmlformats.org/officeDocument/2006/relationships/font" Target="fonts/Raleway-regular.fntdata"/><Relationship Id="rId68" Type="http://schemas.openxmlformats.org/officeDocument/2006/relationships/font" Target="fonts/Raleway-boldItalic.fntdata"/><Relationship Id="rId67" Type="http://schemas.openxmlformats.org/officeDocument/2006/relationships/font" Target="fonts/Raleway-italic.fntdata"/><Relationship Id="rId60" Type="http://schemas.openxmlformats.org/officeDocument/2006/relationships/slide" Target="slides/slide54.xml"/><Relationship Id="rId69" Type="http://schemas.openxmlformats.org/officeDocument/2006/relationships/font" Target="fonts/Anton-regular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076e9a2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076e9a2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8f176b4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8f176b4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076e9a29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5076e9a29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076e9a29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5076e9a29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076e9a29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076e9a29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076e9a29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5076e9a29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076e9a29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076e9a29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076e9a29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5076e9a29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076e9a29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076e9a29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076e9a29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076e9a29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5076e9a29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5076e9a29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d19158c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ed19158c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5076e9a29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5076e9a29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076e9a29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5076e9a29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076e9a29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076e9a29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076e9a29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076e9a29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076e9a29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5076e9a29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Hemos utilizado el pixel como unidades de las celdas de la cuadrícula, sin embargo, también </a:t>
            </a:r>
            <a:r>
              <a:rPr b="1"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podemos utilizar otras unidades y combinarlas,</a:t>
            </a: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como porcentajes, la palabra clave auto (que obtiene el tamaño restante) o la unidad especial fr (fraction), que simboliza una fracción de espacio restante en el grid.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076e9a29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5076e9a29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076e9a29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076e9a29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076e9a29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076e9a29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076e9a29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5076e9a29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076e9a29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076e9a29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19158c6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d19158c6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076e9a29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076e9a29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076e9a29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5076e9a29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076e9a29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076e9a29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076e9a29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076e9a29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076e9a29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076e9a29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5076e9a29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5076e9a29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076e9a29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076e9a29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076e9a29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076e9a29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076e9a29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076e9a29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5076e9a29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5076e9a29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d19158c6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d19158c6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076e9a29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5076e9a29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076e9a29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076e9a29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5076e9a29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5076e9a29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076e9a29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076e9a29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076e9a29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5076e9a29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076e9a293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076e9a293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Estas slides se pasan </a:t>
            </a:r>
            <a:r>
              <a:rPr b="1"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rápidamente </a:t>
            </a: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simplemente para graficar las opciones.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076e9a293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076e9a29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076e9a29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076e9a29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Estas slides se pasan </a:t>
            </a:r>
            <a:r>
              <a:rPr b="1"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rápidamente </a:t>
            </a: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simplemente para graficar las opciones.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076e9a293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076e9a29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076e9a293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5076e9a293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d19158c6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ed19158c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076e9a29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076e9a29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076e9a29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076e9a29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076e9a29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5076e9a29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5076e9a29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5076e9a29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076e9a293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5076e9a29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Estas slides se pasan </a:t>
            </a:r>
            <a:r>
              <a:rPr b="1"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rápidamente </a:t>
            </a: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simplemente para graficar las opciones.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5076e9a293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5076e9a293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076e9a29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076e9a29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Estas slides se pasan </a:t>
            </a:r>
            <a:r>
              <a:rPr b="1"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rápidamente </a:t>
            </a: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simplemente para graficar las opciones.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5076e9a293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5076e9a293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076e9a29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076e9a29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d19158c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ed19158c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d19158c6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ed19158c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d19158c6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ed19158c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19158c6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ed19158c6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baseline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alinea los flex items sus propias lineas de base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esta se define en base de los texto de cada item.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FF0040">
              <a:alpha val="8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915625"/>
            <a:ext cx="5412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TITLE_ONLY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0" y="0"/>
            <a:ext cx="2292000" cy="5143500"/>
          </a:xfrm>
          <a:prstGeom prst="rect">
            <a:avLst/>
          </a:prstGeom>
          <a:solidFill>
            <a:srgbClr val="FF0040">
              <a:alpha val="8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" name="Google Shape;66;p12"/>
          <p:cNvSpPr/>
          <p:nvPr/>
        </p:nvSpPr>
        <p:spPr>
          <a:xfrm>
            <a:off x="579000" y="4467900"/>
            <a:ext cx="54300" cy="6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FF0040">
              <a:alpha val="8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" name="Google Shape;78;p15"/>
          <p:cNvSpPr txBox="1"/>
          <p:nvPr>
            <p:ph type="ctrTitle"/>
          </p:nvPr>
        </p:nvSpPr>
        <p:spPr>
          <a:xfrm>
            <a:off x="685800" y="1915625"/>
            <a:ext cx="5412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579000" y="1722000"/>
            <a:ext cx="54300" cy="13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826350" y="1519225"/>
            <a:ext cx="4638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826350" y="2763850"/>
            <a:ext cx="7632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-9750"/>
            <a:ext cx="77268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261050" y="1058150"/>
            <a:ext cx="54045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▸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439873" y="7423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FFFFFF"/>
                </a:solidFill>
              </a:rPr>
              <a:t>“</a:t>
            </a:r>
            <a:endParaRPr b="1" sz="9600">
              <a:solidFill>
                <a:srgbClr val="FFFFFF"/>
              </a:solidFill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844425" y="1584700"/>
            <a:ext cx="32673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308498" y="1584700"/>
            <a:ext cx="32673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844425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17286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5590146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color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half">
  <p:cSld name="TITLE_ONLY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457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" name="Google Shape;59;p10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FF00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b="1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r">
              <a:buNone/>
              <a:defRPr b="1" sz="12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odepen.io/santiagoav-the-bashful/pen/WNbwXY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codepen.io/santiagoav-the-bashful/pen/YzPqOBL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1077275" y="1991850"/>
            <a:ext cx="5412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Lato"/>
                <a:ea typeface="Lato"/>
                <a:cs typeface="Lato"/>
                <a:sym typeface="Lato"/>
              </a:rPr>
              <a:t>Clase 5. Flexbox y Grids</a:t>
            </a:r>
            <a:endParaRPr sz="2500">
              <a:solidFill>
                <a:srgbClr val="12121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66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964925" y="3336325"/>
            <a:ext cx="5637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5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b="1"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Programador Web Inicial - Diplomatura Full Stack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1499650" y="1139425"/>
            <a:ext cx="6142200" cy="2831700"/>
          </a:xfrm>
          <a:prstGeom prst="rect">
            <a:avLst/>
          </a:prstGeom>
          <a:ln cap="flat" cmpd="sng" w="19050">
            <a:solidFill>
              <a:srgbClr val="A5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400">
                <a:latin typeface="Raleway"/>
                <a:ea typeface="Raleway"/>
                <a:cs typeface="Raleway"/>
                <a:sym typeface="Raleway"/>
              </a:rPr>
              <a:t>Consigna</a:t>
            </a:r>
            <a:r>
              <a:rPr lang="es" sz="1400">
                <a:latin typeface="Raleway"/>
                <a:ea typeface="Raleway"/>
                <a:cs typeface="Raleway"/>
                <a:sym typeface="Raleway"/>
              </a:rPr>
              <a:t>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Raleway"/>
              <a:buChar char="▪"/>
            </a:pPr>
            <a:r>
              <a:rPr lang="es" sz="1400">
                <a:latin typeface="Raleway"/>
                <a:ea typeface="Raleway"/>
                <a:cs typeface="Raleway"/>
                <a:sym typeface="Raleway"/>
              </a:rPr>
              <a:t>Implementar</a:t>
            </a:r>
            <a:r>
              <a:rPr lang="es" sz="1400">
                <a:latin typeface="Raleway"/>
                <a:ea typeface="Raleway"/>
                <a:cs typeface="Raleway"/>
                <a:sym typeface="Raleway"/>
              </a:rPr>
              <a:t> en tu proyecto propiedades flexbox para posicionar elementos.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1553100" y="1942950"/>
            <a:ext cx="60378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s" sz="5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GRIDS</a:t>
            </a:r>
            <a:endParaRPr b="1" i="1" sz="5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/>
        </p:nvSpPr>
        <p:spPr>
          <a:xfrm>
            <a:off x="787250" y="135315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CSS Grid es el sistema de maquetación más potente que hay disponible. Se trata de un sistema en 2D que permite definir filas y columnas (a diferencia de, por ejemplo, Flexbox, el cual funciona en una única dimensión).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grid layout permite alinear elementos en columnas y filas. Sin embargo, son posibles más diseños con CSS grid que como lo eran con las tablas.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los elementos secundarios de un contenedor de cuadrícula podrían posicionarse de manera que se solapen y se superpongan, similar a los elementos posicionados en CSS.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1606925" y="3679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1" lang="es" sz="4500">
                <a:latin typeface="Raleway"/>
                <a:ea typeface="Raleway"/>
                <a:cs typeface="Raleway"/>
                <a:sym typeface="Raleway"/>
              </a:rPr>
              <a:t>¿QUÉ ES?</a:t>
            </a:r>
            <a:endParaRPr b="1" i="1" sz="4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423" y="1050175"/>
            <a:ext cx="4835150" cy="36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247800" y="127950"/>
            <a:ext cx="864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CSS Grid layout contiene funciones de diseño dirigidas a los desarrolladores de aplicaciones web. El CSS grid se puede utilizar para lograr muchos diseños diferentes. </a:t>
            </a:r>
            <a:r>
              <a:rPr lang="es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destaca por dividir una página en regiones principales, o definir la relación en términos de tamaño, posición y capas, entre partes de un control.</a:t>
            </a:r>
            <a:br>
              <a:rPr lang="es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643801" y="3275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¿POR QUÉ GRIDS?</a:t>
            </a:r>
            <a:endParaRPr b="1" i="1" sz="4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643800" y="1565125"/>
            <a:ext cx="785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Grid CSS surge de la necesidad de algo más potente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toma las ventajas del sistema Flexbox, sumándole muchas mejoras y características que </a:t>
            </a: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crear muy rápido cuadrículas sencillas y potentes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Grid toma la filosofía y la base del sistema Flexbox.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Esto no significa que lo reemplaza, sino que pueden convivir.</a:t>
            </a:r>
            <a:b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 pensado para estructuras grandes y complejas.</a:t>
            </a:r>
            <a:b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/>
        </p:nvSpPr>
        <p:spPr>
          <a:xfrm>
            <a:off x="643800" y="175350"/>
            <a:ext cx="7856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DIFERENCIA ENTRE FLEXBOX Y GRIDS</a:t>
            </a:r>
            <a:endParaRPr b="1" i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1662850" y="1410800"/>
            <a:ext cx="1787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Flexbox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5612425" y="1410800"/>
            <a:ext cx="1787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Grids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55019" r="0" t="0"/>
          <a:stretch/>
        </p:blipFill>
        <p:spPr>
          <a:xfrm>
            <a:off x="873174" y="1743900"/>
            <a:ext cx="344042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b="0" l="0" r="56310" t="0"/>
          <a:stretch/>
        </p:blipFill>
        <p:spPr>
          <a:xfrm>
            <a:off x="4826049" y="1758700"/>
            <a:ext cx="334160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0" y="4111525"/>
            <a:ext cx="9144000" cy="4527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Ambos son mucho más potentes que cualquier técnica que haya existido antes.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/>
        </p:nvSpPr>
        <p:spPr>
          <a:xfrm>
            <a:off x="643800" y="262675"/>
            <a:ext cx="7856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DIFERENCIA ENTRE FLEXBOX Y GRIDS</a:t>
            </a:r>
            <a:endParaRPr b="1" i="1" sz="3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00" y="1458950"/>
            <a:ext cx="5645750" cy="28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2025350" y="4304500"/>
            <a:ext cx="1968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Unidimensional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5025238" y="4285200"/>
            <a:ext cx="1968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Bidimensional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/>
        </p:nvSpPr>
        <p:spPr>
          <a:xfrm>
            <a:off x="643800" y="117350"/>
            <a:ext cx="7856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PUEDEN CONVIVIR</a:t>
            </a:r>
            <a:endParaRPr b="1" i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675" y="1188040"/>
            <a:ext cx="5476653" cy="347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/>
        </p:nvSpPr>
        <p:spPr>
          <a:xfrm>
            <a:off x="643800" y="-96300"/>
            <a:ext cx="7856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PROPIEDADES DEL PADRE</a:t>
            </a:r>
            <a:endParaRPr b="1" i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33"/>
          <p:cNvSpPr txBox="1"/>
          <p:nvPr/>
        </p:nvSpPr>
        <p:spPr>
          <a:xfrm>
            <a:off x="4673300" y="2481400"/>
            <a:ext cx="3636900" cy="226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&lt;section&gt;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Elemento padre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Elemento hijo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50" y="2481400"/>
            <a:ext cx="3436551" cy="22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879650" y="836475"/>
            <a:ext cx="77586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Activamos la cuadrícula Grid utilizando, sobre el elemento contenedor, la propiedad display con el valor grid o inline-grid. Esto influye en cómo se comportará la cuadrícula con el exterior. El primero de ellos permite que la aquella aparezca encima/debajo del contenido exterior (en bloque), mientras que el segundo permite que la cuadrícula se vea a la izquierda/derecha (en línea) del contenido exterior.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/>
        </p:nvSpPr>
        <p:spPr>
          <a:xfrm>
            <a:off x="643801" y="1946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PROPIEDADES DEL PADRE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00" name="Google Shape;200;p34"/>
          <p:cNvGraphicFramePr/>
          <p:nvPr/>
        </p:nvGraphicFramePr>
        <p:xfrm>
          <a:off x="726050" y="194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{84500BFE-A790-4847-93C6-D98502152B55}</a:tableStyleId>
              </a:tblPr>
              <a:tblGrid>
                <a:gridCol w="2611975"/>
                <a:gridCol w="5416425"/>
              </a:tblGrid>
              <a:tr h="43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11111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grid-template-columns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Establece el </a:t>
                      </a:r>
                      <a:r>
                        <a:rPr b="1" lang="es">
                          <a:highlight>
                            <a:srgbClr val="E0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TAMAÑO</a:t>
                      </a:r>
                      <a:r>
                        <a:rPr lang="es">
                          <a:highlight>
                            <a:srgbClr val="E0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 cada </a:t>
                      </a:r>
                      <a:r>
                        <a:rPr b="1"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columna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i="1" lang="es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 1, col 2...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11111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grid-template-rows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Establece el </a:t>
                      </a:r>
                      <a:r>
                        <a:rPr b="1" lang="es">
                          <a:highlight>
                            <a:srgbClr val="E0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TAMAÑO</a:t>
                      </a:r>
                      <a:r>
                        <a:rPr lang="es">
                          <a:highlight>
                            <a:srgbClr val="E0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 cada </a:t>
                      </a:r>
                      <a:r>
                        <a:rPr b="1"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fila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i="1" lang="es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fila 1, fila 2...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11111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grid-template-areas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Indica la </a:t>
                      </a:r>
                      <a:r>
                        <a:rPr b="1"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disposición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de las áreas en el grid. Cada texto entre comillas simboliza una fila.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11111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grid-column-gap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Establece el </a:t>
                      </a:r>
                      <a:r>
                        <a:rPr b="1" lang="es">
                          <a:highlight>
                            <a:srgbClr val="E0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TAMAÑO</a:t>
                      </a:r>
                      <a:r>
                        <a:rPr lang="es">
                          <a:highlight>
                            <a:srgbClr val="E0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 los </a:t>
                      </a:r>
                      <a:r>
                        <a:rPr b="1"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huecos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entre columnas (</a:t>
                      </a:r>
                      <a:r>
                        <a:rPr i="1" lang="es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líneas verticales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11111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grid-row-gap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Establece el </a:t>
                      </a:r>
                      <a:r>
                        <a:rPr b="1" lang="es">
                          <a:highlight>
                            <a:srgbClr val="E0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TAMAÑO</a:t>
                      </a:r>
                      <a:r>
                        <a:rPr lang="es">
                          <a:highlight>
                            <a:srgbClr val="E0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 los </a:t>
                      </a:r>
                      <a:r>
                        <a:rPr b="1"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huecos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entre filas (</a:t>
                      </a:r>
                      <a:r>
                        <a:rPr i="1" lang="es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líneas horizontales</a:t>
                      </a:r>
                      <a:r>
                        <a:rPr lang="e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01" name="Google Shape;201;p34"/>
          <p:cNvSpPr txBox="1"/>
          <p:nvPr/>
        </p:nvSpPr>
        <p:spPr>
          <a:xfrm>
            <a:off x="726000" y="1183150"/>
            <a:ext cx="8028300" cy="6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En primer lugar, aplicas la propiedad </a:t>
            </a:r>
            <a:r>
              <a:rPr lang="es" sz="15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</a:t>
            </a:r>
            <a:r>
              <a:rPr b="1" lang="es" sz="15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display: grid</a:t>
            </a:r>
            <a:r>
              <a:rPr lang="es" sz="15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r>
              <a:rPr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al elemento padre.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Luego puedes usar lo siguiente para crear la estructura principal: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2187450" y="16557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11111"/>
                </a:solidFill>
                <a:latin typeface="Lato"/>
                <a:ea typeface="Lato"/>
                <a:cs typeface="Lato"/>
                <a:sym typeface="Lato"/>
              </a:rPr>
              <a:t>FLEXBOX</a:t>
            </a:r>
            <a:endParaRPr i="1" sz="3600" u="none" cap="none" strike="noStrike">
              <a:solidFill>
                <a:srgbClr val="11111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/>
        </p:nvSpPr>
        <p:spPr>
          <a:xfrm>
            <a:off x="643800" y="295150"/>
            <a:ext cx="7856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EL OBJETIVO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226" y="1429575"/>
            <a:ext cx="4577549" cy="348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/>
        </p:nvSpPr>
        <p:spPr>
          <a:xfrm>
            <a:off x="700525" y="1544975"/>
            <a:ext cx="1938300" cy="3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tipo de estructura no es posible con Flexbox, por eso podemos pensar en usar 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Grid: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/>
        </p:nvSpPr>
        <p:spPr>
          <a:xfrm>
            <a:off x="643801" y="3116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FILAS Y COLUMNAS EXPLÍCITAS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214" name="Google Shape;214;p36"/>
          <p:cNvGraphicFramePr/>
          <p:nvPr/>
        </p:nvGraphicFramePr>
        <p:xfrm>
          <a:off x="800000" y="303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{8CC4AAA1-92E6-43EF-980E-FC9C29CE50A4}</a:tableStyleId>
              </a:tblPr>
              <a:tblGrid>
                <a:gridCol w="2356425"/>
                <a:gridCol w="51875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Propiedad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Descripción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DDDDDD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grid-template-columns</a:t>
                      </a:r>
                      <a:endParaRPr i="1"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Establece el tamaño de las columnas (eje horizontal).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grid-template-rows</a:t>
                      </a:r>
                      <a:endParaRPr i="1"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Establece el tamaño de las filas (eje vertical).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15" name="Google Shape;215;p36"/>
          <p:cNvSpPr txBox="1"/>
          <p:nvPr/>
        </p:nvSpPr>
        <p:spPr>
          <a:xfrm>
            <a:off x="643800" y="1407444"/>
            <a:ext cx="78564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crear cuadrículas con un tamaño definido. Para ello, sólo tienes que usar las propiedades CSS </a:t>
            </a:r>
            <a:r>
              <a:rPr i="1"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grid-template-columns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i="1"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grid-template-rows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las cuales sirven para indicar las dimensiones de cada celda de la cuadrícula, diferenciando entre columnas y filas.	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/>
        </p:nvSpPr>
        <p:spPr>
          <a:xfrm>
            <a:off x="643801" y="2951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FILAS Y COLUMNAS EXPLÍCITAS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726150" y="2402825"/>
            <a:ext cx="4004700" cy="215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.grid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b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   </a:t>
            </a:r>
            <a:r>
              <a:rPr lang="es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2 columnas */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grid-template-columns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	   </a:t>
            </a:r>
            <a:r>
              <a:rPr lang="es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2 filas */</a:t>
            </a:r>
            <a:b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grid-template-rows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557850" y="1564150"/>
            <a:ext cx="8028300" cy="6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Veamos la forma más simple de crear una grilla, especificando cuántas columnas y filas queremos.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4823675" y="2402825"/>
            <a:ext cx="3930600" cy="215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"grid"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1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2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3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4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/>
        </p:nvSpPr>
        <p:spPr>
          <a:xfrm>
            <a:off x="643801" y="2545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FILAS Y COLUMNAS EXPLÍCITAS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00" y="1712191"/>
            <a:ext cx="6174050" cy="26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/>
        </p:nvSpPr>
        <p:spPr>
          <a:xfrm>
            <a:off x="643801" y="2870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FILAS Y COLUMNAS EXPLÍCITAS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726000" y="1564150"/>
            <a:ext cx="8028300" cy="99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Unidad creada para ser usada en grid ( </a:t>
            </a:r>
            <a:r>
              <a:rPr b="1" lang="e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 (fraction)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)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Nota</a:t>
            </a:r>
            <a:r>
              <a:rPr i="1" lang="es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también es posible utilizar otras unidades y combinarlas, como porcentajes o la palabra clave auto (que obtiene el tamaño restante).</a:t>
            </a:r>
            <a:endParaRPr i="1"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726050" y="2691250"/>
            <a:ext cx="8028300" cy="153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.grid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b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grid-template-columns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2fr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1fr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b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grid-template-rows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3fr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1fr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/>
        </p:nvSpPr>
        <p:spPr>
          <a:xfrm>
            <a:off x="643801" y="3194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FILAS Y COLUMNAS EXPLÍCITAS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519150" y="1720900"/>
            <a:ext cx="78564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Cuadrícula de </a:t>
            </a:r>
            <a:r>
              <a:rPr i="1"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2x2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donde el tamaño de ancho de la cuadrícula se divide en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dos columnas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(una el doble de tamaño que la siguiente), y el tamaño de alto de la cuadrícula se divide en dos filas,</a:t>
            </a:r>
            <a:r>
              <a:rPr lang="es" sz="16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donde la primera ocupará el triple (3 fr) que la segunda (1 fr):</a:t>
            </a:r>
            <a:endParaRPr sz="16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00" y="2922775"/>
            <a:ext cx="6858800" cy="18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/>
        </p:nvSpPr>
        <p:spPr>
          <a:xfrm>
            <a:off x="643801" y="2708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FILAS Y COLUMNAS REPETITIVAS</a:t>
            </a:r>
            <a:endParaRPr b="1"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1357025" y="4157725"/>
            <a:ext cx="621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repeat(</a:t>
            </a:r>
            <a:r>
              <a:rPr b="1" i="1" lang="es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[núm de veces]</a:t>
            </a:r>
            <a:r>
              <a:rPr b="1" lang="es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b="1" i="1" lang="es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[valor o valores]</a:t>
            </a:r>
            <a:r>
              <a:rPr b="1" lang="es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  <a:r>
              <a:rPr lang="es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557850" y="1572250"/>
            <a:ext cx="8028300" cy="44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Si necesitas hacer muchas columnas y filas iguales, puedes usar lo siguiente: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726000" y="2246575"/>
            <a:ext cx="8028300" cy="153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.grid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b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grid-template-columns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repeat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1fr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grid-template-rows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repeat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1fr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/>
        </p:nvSpPr>
        <p:spPr>
          <a:xfrm>
            <a:off x="643801" y="2302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FILAS Y COLUMNAS REPETITIVAS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557850" y="1335575"/>
            <a:ext cx="8028300" cy="44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Deberíamos hacer los divs necesarios, pero la grilla está lista para acomodar a sus ítems.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238" y="1790238"/>
            <a:ext cx="6345525" cy="285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/>
        </p:nvSpPr>
        <p:spPr>
          <a:xfrm>
            <a:off x="3200500" y="4268800"/>
            <a:ext cx="50481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 “se ve” la pantalla dividida en grillas.</a:t>
            </a:r>
            <a:endParaRPr sz="15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/>
        </p:nvSpPr>
        <p:spPr>
          <a:xfrm>
            <a:off x="643801" y="3519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 POR ÁREAS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5" name="Google Shape;265;p43"/>
          <p:cNvSpPr txBox="1"/>
          <p:nvPr/>
        </p:nvSpPr>
        <p:spPr>
          <a:xfrm>
            <a:off x="557850" y="2264238"/>
            <a:ext cx="80283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indicar el nombre y la posición concreta de cada área de la cuadrícula. Utiliza la propiedad </a:t>
            </a:r>
            <a:r>
              <a:rPr i="1"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grid-template-areas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donde debes especificar el orden de las áreas. Luego, en cada </a:t>
            </a: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ítem hijo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usas la propiedad </a:t>
            </a:r>
            <a:r>
              <a:rPr i="1"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grid-area</a:t>
            </a: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indicar el nombre del área en cuestión.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forma, es muy sencillo crear una cuadrícula altamente personalizada en apenas unas cuantas líneas de CSS.</a:t>
            </a:r>
            <a:endParaRPr sz="12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p43"/>
          <p:cNvSpPr txBox="1"/>
          <p:nvPr/>
        </p:nvSpPr>
        <p:spPr>
          <a:xfrm>
            <a:off x="726000" y="1564150"/>
            <a:ext cx="8028300" cy="6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Ahora veremos otra forma de crear grillas, de una forma más flexible.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p44"/>
          <p:cNvGraphicFramePr/>
          <p:nvPr/>
        </p:nvGraphicFramePr>
        <p:xfrm>
          <a:off x="860050" y="107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{84500BFE-A790-4847-93C6-D98502152B55}</a:tableStyleId>
              </a:tblPr>
              <a:tblGrid>
                <a:gridCol w="3190875"/>
                <a:gridCol w="4048125"/>
              </a:tblGrid>
              <a:tr h="55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05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Propiedad</a:t>
                      </a:r>
                      <a:endParaRPr b="1" sz="21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05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Descripción</a:t>
                      </a:r>
                      <a:endParaRPr b="1" sz="21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1373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2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25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grid-template-areas</a:t>
                      </a:r>
                      <a:endParaRPr sz="225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2200"/>
                        </a:spcBef>
                        <a:spcAft>
                          <a:spcPts val="2200"/>
                        </a:spcAft>
                        <a:buNone/>
                      </a:pPr>
                      <a:r>
                        <a:t/>
                      </a:r>
                      <a:endParaRPr sz="225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76200" marB="76200" marR="76200" marL="76200">
                    <a:lnL cap="flat" cmpd="sng" w="127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Indica la disposición de las áreas en el grid. Cada texto entre comillas simboliza una fila.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373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2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25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grid-area</a:t>
                      </a:r>
                      <a:endParaRPr sz="225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2200"/>
                        </a:spcBef>
                        <a:spcAft>
                          <a:spcPts val="2200"/>
                        </a:spcAft>
                        <a:buNone/>
                      </a:pPr>
                      <a:r>
                        <a:t/>
                      </a:r>
                      <a:endParaRPr sz="225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76200" marB="76200" marR="76200" marL="76200">
                    <a:lnL cap="flat" cmpd="sng" w="127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Indica el nombre del área. Se usa sobre ítems hijos del grid.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1408200" y="1892950"/>
            <a:ext cx="63276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11111"/>
                </a:solidFill>
                <a:latin typeface="Nunito Light"/>
                <a:ea typeface="Nunito Light"/>
                <a:cs typeface="Nunito Light"/>
                <a:sym typeface="Nunito Light"/>
              </a:rPr>
              <a:t>Flexbox es un modo de diseño que nos permite crear estructuras para sitios web de una forma más fácil. Si ya sabes de HTML y CSS, probablemente alguna vez habrás visto que los sitios web se realizan utilizando la propiedad float, para desplazar contenedores. </a:t>
            </a:r>
            <a:endParaRPr>
              <a:solidFill>
                <a:srgbClr val="11111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11111"/>
                </a:solidFill>
                <a:latin typeface="Nunito Light"/>
                <a:ea typeface="Nunito Light"/>
                <a:cs typeface="Nunito Light"/>
                <a:sym typeface="Nunito Light"/>
              </a:rPr>
              <a:t>Con Flexbox ya no necesitarás usar float para posicionar tus elementos. Al contrario, con Flexbox podrás posicionar y distribuir los elementos como tú quieras.</a:t>
            </a:r>
            <a:endParaRPr>
              <a:solidFill>
                <a:srgbClr val="11111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1380801" y="623975"/>
            <a:ext cx="6573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2800">
                <a:solidFill>
                  <a:srgbClr val="111111"/>
                </a:solidFill>
                <a:latin typeface="Nunito"/>
                <a:ea typeface="Nunito"/>
                <a:cs typeface="Nunito"/>
                <a:sym typeface="Nunito"/>
              </a:rPr>
              <a:t>¿QUÉ ES FLEXBOX?</a:t>
            </a:r>
            <a:endParaRPr i="1" sz="2800">
              <a:solidFill>
                <a:srgbClr val="11111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/>
        </p:nvSpPr>
        <p:spPr>
          <a:xfrm>
            <a:off x="643801" y="2789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 POR ÁREAS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783675" y="2150600"/>
            <a:ext cx="80283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siguiendo la línea del objetivo que tenemos podemos hacer lo siguiente: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 POR ÁREAS</a:t>
            </a:r>
            <a:endParaRPr b="1" i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3" name="Google Shape;283;p46"/>
          <p:cNvSpPr txBox="1"/>
          <p:nvPr/>
        </p:nvSpPr>
        <p:spPr>
          <a:xfrm>
            <a:off x="726050" y="2101550"/>
            <a:ext cx="7987200" cy="239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"grilla"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&lt;header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2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"border"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Header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&lt;/header&gt;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"productos"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"border"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Section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"servicios"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"border"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Section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&lt;nav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"border"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Navegacion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&lt;/nav&gt;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&lt;aside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"border"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Aside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&lt;/aside&gt;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&lt;footer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"border"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Pie de pagina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&lt;/footer&gt;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4" name="Google Shape;284;p46"/>
          <p:cNvSpPr txBox="1"/>
          <p:nvPr/>
        </p:nvSpPr>
        <p:spPr>
          <a:xfrm>
            <a:off x="578400" y="1584688"/>
            <a:ext cx="7987200" cy="42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HTML base para todos los ejemplos. Es muy importante marcar la estructura HTML. </a:t>
            </a:r>
            <a:endParaRPr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2856050" y="1157825"/>
            <a:ext cx="37272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/>
        </p:nvSpPr>
        <p:spPr>
          <a:xfrm>
            <a:off x="643801" y="1085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 POR ÁREAS</a:t>
            </a:r>
            <a:endParaRPr b="1" i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726050" y="1434025"/>
            <a:ext cx="3899100" cy="364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#grilla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grid-template-areas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"nav header header"</a:t>
            </a:r>
            <a:endParaRPr sz="12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"nav productos publicidad"</a:t>
            </a:r>
            <a:endParaRPr sz="12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"nav servicios publicidad"</a:t>
            </a:r>
            <a:endParaRPr sz="12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"nav footer footer"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grid-template-rows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1fr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1fr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75px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grid-template-columns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20%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15%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.border {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1px solid black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4764850" y="1434025"/>
            <a:ext cx="3899100" cy="322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header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header;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footer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footer;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section#productos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productos;     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section#servicios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servicios;     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nav;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aside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publicidad;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3787500" y="997950"/>
            <a:ext cx="1569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CSS a usar: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/>
        </p:nvSpPr>
        <p:spPr>
          <a:xfrm>
            <a:off x="643801" y="2708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 POR ÁREAS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59" y="1937500"/>
            <a:ext cx="5271640" cy="26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 txBox="1"/>
          <p:nvPr/>
        </p:nvSpPr>
        <p:spPr>
          <a:xfrm>
            <a:off x="578400" y="1487950"/>
            <a:ext cx="7987200" cy="42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forma, se aproxima a lo que queremos inicialmente, sólo nos falta darle unas decoraciones: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900" y="2123075"/>
            <a:ext cx="4611910" cy="232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/>
        </p:nvSpPr>
        <p:spPr>
          <a:xfrm>
            <a:off x="643801" y="1864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 ESPACIOS</a:t>
            </a:r>
            <a:endParaRPr b="1" i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588900" y="1370775"/>
            <a:ext cx="79662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cuadrícula tiene todas sus celdas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a continuación de la otra.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Aunque sería posible darle un margen a las celdas dentro del contenedor, existe una forma más apropiada, evitando los problemas clásicos de los modelos de caja: los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huecos (gutters)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p49"/>
          <p:cNvSpPr txBox="1"/>
          <p:nvPr/>
        </p:nvSpPr>
        <p:spPr>
          <a:xfrm>
            <a:off x="895425" y="2821100"/>
            <a:ext cx="7856400" cy="172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.grid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grid-column-gap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grid-row-gap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15px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/>
        </p:nvSpPr>
        <p:spPr>
          <a:xfrm>
            <a:off x="689726" y="2027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 ESPACIOS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499" y="1366275"/>
            <a:ext cx="4362853" cy="34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/>
        </p:nvSpPr>
        <p:spPr>
          <a:xfrm>
            <a:off x="588900" y="1297400"/>
            <a:ext cx="79662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propiedad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grid-template-areas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también es posible indicar una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palabra clave especial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palabra clave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none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Indica que no se colocará ninguna celda en esta posición.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Uno o más puntos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(.)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Indica que se colocará una celda vacía en esta posición.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/>
        </p:nvSpPr>
        <p:spPr>
          <a:xfrm>
            <a:off x="643801" y="2789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 POR ÁREAS</a:t>
            </a:r>
            <a:endParaRPr b="1" i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59" y="1937500"/>
            <a:ext cx="5271640" cy="26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2"/>
          <p:cNvSpPr txBox="1"/>
          <p:nvPr/>
        </p:nvSpPr>
        <p:spPr>
          <a:xfrm>
            <a:off x="578400" y="1487975"/>
            <a:ext cx="7987200" cy="42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forma, se aproxima a lo que queremos... sólo nos falta darle unas decoraciones: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625" y="2054513"/>
            <a:ext cx="4362826" cy="24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/>
        </p:nvSpPr>
        <p:spPr>
          <a:xfrm>
            <a:off x="10774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 POR ÁREAS</a:t>
            </a:r>
            <a:endParaRPr b="1" sz="3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53"/>
          <p:cNvSpPr txBox="1"/>
          <p:nvPr/>
        </p:nvSpPr>
        <p:spPr>
          <a:xfrm>
            <a:off x="954600" y="1259350"/>
            <a:ext cx="3544200" cy="373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Llevemos a práctica , agregando más estilos al padre (el contenedor) y verificando que tiene las propiedades </a:t>
            </a:r>
            <a:r>
              <a:rPr i="1"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grid-row-gap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i="1"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grid-column-gap</a:t>
            </a:r>
            <a:r>
              <a:rPr i="1"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para hacer separaciones entre las columnas o filas, según el caso.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.border {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1px solid black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background-color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>
            <a:off x="4630325" y="630700"/>
            <a:ext cx="3899100" cy="3978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#grilla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grid-template-areas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"nav header header"</a:t>
            </a:r>
            <a:endParaRPr sz="12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"nav productos publicidad"</a:t>
            </a:r>
            <a:endParaRPr sz="12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"nav servicios publicidad"</a:t>
            </a:r>
            <a:endParaRPr sz="12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"nav footer footer"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grid-template-rows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1fr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1fr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75px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grid-template-columns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20%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15%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grid-row-gap: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grid-column-gap: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height: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100vh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margin: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	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/>
        </p:nvSpPr>
        <p:spPr>
          <a:xfrm>
            <a:off x="643800" y="155750"/>
            <a:ext cx="7856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POSICIÓN DE HIJOS (DESDE EL PADRE)</a:t>
            </a:r>
            <a:endParaRPr b="1" sz="2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54"/>
          <p:cNvSpPr txBox="1"/>
          <p:nvPr/>
        </p:nvSpPr>
        <p:spPr>
          <a:xfrm>
            <a:off x="643800" y="1513375"/>
            <a:ext cx="7856400" cy="1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propiedades que se pueden utilizar para colocar los ítems dentro de la cuadrícula. Es posible distribuir los elementos de una forma muy sencilla y cómoda: </a:t>
            </a:r>
            <a:r>
              <a:rPr i="1"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justify-items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i="1"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align-items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ya conocemos del módulo CSS Flexbox: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341" name="Google Shape;341;p54"/>
          <p:cNvGraphicFramePr/>
          <p:nvPr/>
        </p:nvGraphicFramePr>
        <p:xfrm>
          <a:off x="927900" y="295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{8CC4AAA1-92E6-43EF-980E-FC9C29CE50A4}</a:tableStyleId>
              </a:tblPr>
              <a:tblGrid>
                <a:gridCol w="1188425"/>
                <a:gridCol w="2546625"/>
                <a:gridCol w="3553150"/>
              </a:tblGrid>
              <a:tr h="30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Propiedad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Valores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Descripción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justify-items</a:t>
                      </a:r>
                      <a:endParaRPr i="1"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start | end | center | stretch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Distribuye los elementos en el eje </a:t>
                      </a:r>
                      <a:r>
                        <a:rPr lang="es" sz="1600">
                          <a:highlight>
                            <a:srgbClr val="E0FF00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horizontal</a:t>
                      </a: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align-items</a:t>
                      </a:r>
                      <a:endParaRPr i="1"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start | end | center | stretch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Distribuye los elementos en el eje </a:t>
                      </a:r>
                      <a:r>
                        <a:rPr lang="es" sz="1600">
                          <a:highlight>
                            <a:srgbClr val="E0FF00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vertical</a:t>
                      </a: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666450" y="2069100"/>
            <a:ext cx="78111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  <a:buFont typeface="Helvetica Neue Light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display:</a:t>
            </a:r>
            <a:r>
              <a:rPr b="1" i="1" lang="es">
                <a:latin typeface="Nunito"/>
                <a:ea typeface="Nunito"/>
                <a:cs typeface="Nunito"/>
                <a:sym typeface="Nunito"/>
              </a:rPr>
              <a:t> flex</a:t>
            </a:r>
            <a:r>
              <a:rPr i="1" lang="es"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(el que inicia): indicará que sus hijos serán “flexibles”.</a:t>
            </a:r>
            <a:endParaRPr i="1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  <a:buFont typeface="Helvetica Neue Light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flex-direction</a:t>
            </a:r>
            <a:r>
              <a:rPr b="1" i="1" lang="es"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i="1" lang="es"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elegir dirección </a:t>
            </a:r>
            <a:r>
              <a:rPr lang="es">
                <a:highlight>
                  <a:srgbClr val="E0FF00"/>
                </a:highlight>
                <a:latin typeface="Nunito Light"/>
                <a:ea typeface="Nunito Light"/>
                <a:cs typeface="Nunito Light"/>
                <a:sym typeface="Nunito Light"/>
              </a:rPr>
              <a:t>vertical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 u </a:t>
            </a:r>
            <a:r>
              <a:rPr lang="es">
                <a:highlight>
                  <a:srgbClr val="E0FF00"/>
                </a:highlight>
                <a:latin typeface="Nunito Light"/>
                <a:ea typeface="Nunito Light"/>
                <a:cs typeface="Nunito Light"/>
                <a:sym typeface="Nunito Light"/>
              </a:rPr>
              <a:t>horizontal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.</a:t>
            </a:r>
            <a:endParaRPr i="1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  <a:buFont typeface="Helvetica Neue Light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flex-wrap:</a:t>
            </a:r>
            <a:r>
              <a:rPr i="1" lang="es"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¿se hará multilínea cuando llegue al limite?</a:t>
            </a:r>
            <a:endParaRPr i="1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  <a:buFont typeface="Helvetica Neue Light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flex-flow:</a:t>
            </a:r>
            <a:r>
              <a:rPr b="1" i="1" lang="e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abreviación de propiedades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  <a:buFont typeface="Helvetica Neue Light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justify-content:</a:t>
            </a:r>
            <a:r>
              <a:rPr i="1" lang="es"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alinear horizontalmente a los hijos si el padre es “fila” o verticalmente si el padre es “columna”</a:t>
            </a:r>
            <a:endParaRPr i="1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  <a:buFont typeface="Helvetica Neue Light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align-items:</a:t>
            </a:r>
            <a:r>
              <a:rPr b="1" i="1" lang="e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alinea verticalmente a los hijos (si el padre es “columna”)</a:t>
            </a:r>
            <a:endParaRPr i="1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  <a:buFont typeface="Helvetica Neue Light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align-content:</a:t>
            </a:r>
            <a:r>
              <a:rPr i="1" lang="es"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alinea verticalmente a los hijos cuando son </a:t>
            </a:r>
            <a:r>
              <a:rPr lang="es">
                <a:highlight>
                  <a:srgbClr val="E0FF00"/>
                </a:highlight>
                <a:latin typeface="Nunito Light"/>
                <a:ea typeface="Nunito Light"/>
                <a:cs typeface="Nunito Light"/>
                <a:sym typeface="Nunito Light"/>
              </a:rPr>
              <a:t>multilínea</a:t>
            </a:r>
            <a:endParaRPr>
              <a:highlight>
                <a:srgbClr val="E0FF00"/>
              </a:highlight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453047" y="3738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Lato"/>
                <a:ea typeface="Lato"/>
                <a:cs typeface="Lato"/>
                <a:sym typeface="Lato"/>
              </a:rPr>
              <a:t>FLEXBOX</a:t>
            </a:r>
            <a:endParaRPr i="1"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0" y="1300350"/>
            <a:ext cx="9045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Propiedades para aplicar en el contenedor flexible (el </a:t>
            </a:r>
            <a:r>
              <a:rPr lang="es">
                <a:highlight>
                  <a:srgbClr val="E0FF00"/>
                </a:highlight>
                <a:latin typeface="Nunito Light"/>
                <a:ea typeface="Nunito Light"/>
                <a:cs typeface="Nunito Light"/>
                <a:sym typeface="Nunito Light"/>
              </a:rPr>
              <a:t>padre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)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/>
        </p:nvSpPr>
        <p:spPr>
          <a:xfrm>
            <a:off x="643800" y="235150"/>
            <a:ext cx="7856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JUSTIFY-ITEMS Y ALIGN-ITEMS</a:t>
            </a:r>
            <a:endParaRPr b="1" i="1" sz="2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7" name="Google Shape;347;p55"/>
          <p:cNvSpPr txBox="1"/>
          <p:nvPr/>
        </p:nvSpPr>
        <p:spPr>
          <a:xfrm>
            <a:off x="557850" y="1547925"/>
            <a:ext cx="8028300" cy="44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La grilla está, pero las celdas “se achican”, se ajusta. Estas propiedades trabajan sobre la celda: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650" y="2157050"/>
            <a:ext cx="5020951" cy="233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/>
        </p:nvSpPr>
        <p:spPr>
          <a:xfrm>
            <a:off x="643800" y="259500"/>
            <a:ext cx="7856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JUSTIFY-ITEMS Y ALIGN-ITEMS</a:t>
            </a:r>
            <a:endParaRPr b="1"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4" name="Google Shape;354;p56"/>
          <p:cNvSpPr txBox="1"/>
          <p:nvPr/>
        </p:nvSpPr>
        <p:spPr>
          <a:xfrm>
            <a:off x="2436125" y="1829825"/>
            <a:ext cx="3930600" cy="215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"grid"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1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2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3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4</a:t>
            </a: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3599250" y="1378200"/>
            <a:ext cx="1945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HTML  a usar: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/>
        </p:nvSpPr>
        <p:spPr>
          <a:xfrm>
            <a:off x="643801" y="522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JUSTIFY-ITEMS Y ALIGN-ITEMS</a:t>
            </a:r>
            <a:endParaRPr b="1" sz="3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1" name="Google Shape;361;p57"/>
          <p:cNvSpPr txBox="1"/>
          <p:nvPr/>
        </p:nvSpPr>
        <p:spPr>
          <a:xfrm>
            <a:off x="726050" y="1434025"/>
            <a:ext cx="3899100" cy="364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#padre {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justify-items: 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stretch; /* start | end | center | stretch */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align-items: 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stretch; /* start | end | center | stretch */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display: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grid;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95%;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grid-template-columns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auto auto;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grid-column-gap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10px;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grid-template-rows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100px 100px;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grid-row-gap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10px;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57"/>
          <p:cNvSpPr txBox="1"/>
          <p:nvPr/>
        </p:nvSpPr>
        <p:spPr>
          <a:xfrm>
            <a:off x="4764850" y="1434025"/>
            <a:ext cx="3899100" cy="322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#padre div {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solid 1px;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21px;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5px;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yellow;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57"/>
          <p:cNvSpPr txBox="1"/>
          <p:nvPr/>
        </p:nvSpPr>
        <p:spPr>
          <a:xfrm>
            <a:off x="3787500" y="1001525"/>
            <a:ext cx="1569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idact Gothic"/>
                <a:ea typeface="Didact Gothic"/>
                <a:cs typeface="Didact Gothic"/>
                <a:sym typeface="Didact Gothic"/>
              </a:rPr>
              <a:t>CSS a usar: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/>
        </p:nvSpPr>
        <p:spPr>
          <a:xfrm>
            <a:off x="814275" y="1492325"/>
            <a:ext cx="3960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JUSTIFY-ITEMS: </a:t>
            </a:r>
            <a:r>
              <a:rPr b="1" lang="es" sz="2200">
                <a:solidFill>
                  <a:srgbClr val="202124"/>
                </a:solidFill>
                <a:latin typeface="Raleway"/>
                <a:ea typeface="Raleway"/>
                <a:cs typeface="Raleway"/>
                <a:sym typeface="Raleway"/>
              </a:rPr>
              <a:t>STRETCH</a:t>
            </a:r>
            <a:endParaRPr b="1" i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50" y="2571752"/>
            <a:ext cx="3960201" cy="14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8"/>
          <p:cNvSpPr txBox="1"/>
          <p:nvPr/>
        </p:nvSpPr>
        <p:spPr>
          <a:xfrm>
            <a:off x="5340425" y="649800"/>
            <a:ext cx="3271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Alineando el contenido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 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 las celdas, de forma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horizontal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5233175" y="1610525"/>
            <a:ext cx="34857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JUSTIFY-ITEMS: START</a:t>
            </a:r>
            <a:endParaRPr b="1" i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772251" y="526500"/>
            <a:ext cx="4145100" cy="1089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justify-items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…..;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5D67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3" name="Google Shape;37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00" y="2516050"/>
            <a:ext cx="4097774" cy="15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88" y="2039251"/>
            <a:ext cx="4128326" cy="149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762" y="2039260"/>
            <a:ext cx="4128326" cy="1499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9"/>
          <p:cNvSpPr txBox="1"/>
          <p:nvPr/>
        </p:nvSpPr>
        <p:spPr>
          <a:xfrm>
            <a:off x="4532300" y="905150"/>
            <a:ext cx="4207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JUSTIFY-ITEMS: CENTER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59"/>
          <p:cNvSpPr txBox="1"/>
          <p:nvPr/>
        </p:nvSpPr>
        <p:spPr>
          <a:xfrm>
            <a:off x="638775" y="905150"/>
            <a:ext cx="3997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JUSTIFY-ITEMS: END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/>
        </p:nvSpPr>
        <p:spPr>
          <a:xfrm>
            <a:off x="599950" y="1581600"/>
            <a:ext cx="30111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ALIGN-ITEMS: STRETCH</a:t>
            </a:r>
            <a:endParaRPr b="1" i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7" name="Google Shape;387;p60"/>
          <p:cNvSpPr txBox="1"/>
          <p:nvPr/>
        </p:nvSpPr>
        <p:spPr>
          <a:xfrm>
            <a:off x="902525" y="393725"/>
            <a:ext cx="5018100" cy="143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   </a:t>
            </a:r>
            <a:r>
              <a:rPr lang="es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5D67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50" y="2271904"/>
            <a:ext cx="2784950" cy="10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0"/>
          <p:cNvSpPr txBox="1"/>
          <p:nvPr/>
        </p:nvSpPr>
        <p:spPr>
          <a:xfrm>
            <a:off x="5980375" y="498125"/>
            <a:ext cx="27171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Alineando el contenido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 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 las celdas, de forma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vertical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0" name="Google Shape;390;p60"/>
          <p:cNvSpPr txBox="1"/>
          <p:nvPr/>
        </p:nvSpPr>
        <p:spPr>
          <a:xfrm>
            <a:off x="445825" y="33701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ALIGN-ITEMS: START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1" name="Google Shape;39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12" y="3862772"/>
            <a:ext cx="2910631" cy="10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0"/>
          <p:cNvSpPr txBox="1"/>
          <p:nvPr/>
        </p:nvSpPr>
        <p:spPr>
          <a:xfrm>
            <a:off x="5584650" y="16229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i="1" lang="e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ALIGN-ITEMS: END</a:t>
            </a:r>
            <a:endParaRPr b="1" i="1"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3" name="Google Shape;39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925" y="2051737"/>
            <a:ext cx="3000000" cy="109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0"/>
          <p:cNvSpPr txBox="1"/>
          <p:nvPr/>
        </p:nvSpPr>
        <p:spPr>
          <a:xfrm>
            <a:off x="5920625" y="33701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ALIGN-ITEMS: CENTER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5" name="Google Shape;39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748" y="3847312"/>
            <a:ext cx="2962353" cy="10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1"/>
          <p:cNvSpPr txBox="1"/>
          <p:nvPr/>
        </p:nvSpPr>
        <p:spPr>
          <a:xfrm>
            <a:off x="643800" y="251375"/>
            <a:ext cx="7856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POSICIÓN DE ELEMENTOS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01" name="Google Shape;401;p61"/>
          <p:cNvGraphicFramePr/>
          <p:nvPr/>
        </p:nvGraphicFramePr>
        <p:xfrm>
          <a:off x="722400" y="2591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{8CC4AAA1-92E6-43EF-980E-FC9C29CE50A4}</a:tableStyleId>
              </a:tblPr>
              <a:tblGrid>
                <a:gridCol w="1572550"/>
                <a:gridCol w="4498625"/>
                <a:gridCol w="1628025"/>
              </a:tblGrid>
              <a:tr h="3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Propiedad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Valores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Afecta a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78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justify-content</a:t>
                      </a: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i="1"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start | end | center | stretch | space-around | space-between | space-evenly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Eje </a:t>
                      </a:r>
                      <a:r>
                        <a:rPr lang="es" sz="1600">
                          <a:highlight>
                            <a:srgbClr val="E0FF00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horizontal</a:t>
                      </a:r>
                      <a:endParaRPr sz="1600">
                        <a:highlight>
                          <a:srgbClr val="E0FF00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</a:tr>
              <a:tr h="78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align-content</a:t>
                      </a: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i="1"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start | end | center | stretch | space-around | space-between | space-evenly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Eje </a:t>
                      </a:r>
                      <a:r>
                        <a:rPr lang="es" sz="1600">
                          <a:highlight>
                            <a:srgbClr val="E0FF00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vertical</a:t>
                      </a:r>
                      <a:endParaRPr sz="1600">
                        <a:highlight>
                          <a:srgbClr val="E0FF00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402" name="Google Shape;402;p61"/>
          <p:cNvSpPr txBox="1"/>
          <p:nvPr/>
        </p:nvSpPr>
        <p:spPr>
          <a:xfrm>
            <a:off x="643800" y="1462938"/>
            <a:ext cx="7856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utilizar las propiedades </a:t>
            </a:r>
            <a:r>
              <a:rPr i="1"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justify-content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i="1"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align-content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para cambiar la distribución de todo el contenido en su conjunto. Puedes hacer pruebas en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este enlace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 txBox="1"/>
          <p:nvPr/>
        </p:nvSpPr>
        <p:spPr>
          <a:xfrm>
            <a:off x="392200" y="1763250"/>
            <a:ext cx="3857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JUSTIFY-CONTENT: START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8" name="Google Shape;408;p62"/>
          <p:cNvSpPr txBox="1"/>
          <p:nvPr/>
        </p:nvSpPr>
        <p:spPr>
          <a:xfrm>
            <a:off x="947900" y="434225"/>
            <a:ext cx="5018100" cy="1070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5D67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9" name="Google Shape;4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29" y="2571750"/>
            <a:ext cx="3404696" cy="19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2"/>
          <p:cNvSpPr txBox="1"/>
          <p:nvPr/>
        </p:nvSpPr>
        <p:spPr>
          <a:xfrm>
            <a:off x="5901975" y="81300"/>
            <a:ext cx="2885400" cy="1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Alineando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 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el conjunto de celdas, de forma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horizontal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 su “</a:t>
            </a:r>
            <a:r>
              <a:rPr i="1"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padre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” (es requisito que tenga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ancho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1" name="Google Shape;411;p62"/>
          <p:cNvSpPr txBox="1"/>
          <p:nvPr/>
        </p:nvSpPr>
        <p:spPr>
          <a:xfrm>
            <a:off x="4916575" y="1935750"/>
            <a:ext cx="357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JUSTIFY-CONTENT: END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2" name="Google Shape;4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575" y="2379825"/>
            <a:ext cx="3704839" cy="21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 txBox="1"/>
          <p:nvPr/>
        </p:nvSpPr>
        <p:spPr>
          <a:xfrm>
            <a:off x="963700" y="-195575"/>
            <a:ext cx="27063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JUSTIFY-CONTENT: CENTER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8" name="Google Shape;418;p63"/>
          <p:cNvPicPr preferRelativeResize="0"/>
          <p:nvPr/>
        </p:nvPicPr>
        <p:blipFill rotWithShape="1">
          <a:blip r:embed="rId3">
            <a:alphaModFix/>
          </a:blip>
          <a:srcRect b="-2259" l="4800" r="-4799" t="2260"/>
          <a:stretch/>
        </p:blipFill>
        <p:spPr>
          <a:xfrm>
            <a:off x="963700" y="750513"/>
            <a:ext cx="3329776" cy="1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3"/>
          <p:cNvSpPr txBox="1"/>
          <p:nvPr/>
        </p:nvSpPr>
        <p:spPr>
          <a:xfrm>
            <a:off x="5655175" y="65025"/>
            <a:ext cx="3099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JUSTIFY-CONTENT: STRETCH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0" name="Google Shape;4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75" y="752325"/>
            <a:ext cx="3099399" cy="17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3"/>
          <p:cNvSpPr txBox="1"/>
          <p:nvPr/>
        </p:nvSpPr>
        <p:spPr>
          <a:xfrm>
            <a:off x="811725" y="2571750"/>
            <a:ext cx="3543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JUSTIFY-CONTENT: SPACE-AROUND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2" name="Google Shape;42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650" y="3204050"/>
            <a:ext cx="3329775" cy="168486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3"/>
          <p:cNvSpPr txBox="1"/>
          <p:nvPr/>
        </p:nvSpPr>
        <p:spPr>
          <a:xfrm>
            <a:off x="5832325" y="24237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JUSTIFY-CONTENT: SPACE-BETWEEN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4" name="Google Shape;42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7372" y="3124200"/>
            <a:ext cx="3189900" cy="16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/>
          <p:nvPr/>
        </p:nvSpPr>
        <p:spPr>
          <a:xfrm>
            <a:off x="775425" y="1674200"/>
            <a:ext cx="36984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JUSTIFY-CONTENT: SPACE-EVENLY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0" name="Google Shape;430;p64"/>
          <p:cNvSpPr txBox="1"/>
          <p:nvPr/>
        </p:nvSpPr>
        <p:spPr>
          <a:xfrm>
            <a:off x="919925" y="453325"/>
            <a:ext cx="3857700" cy="1070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space-evenly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5D67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1" name="Google Shape;4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22" y="2846475"/>
            <a:ext cx="3409401" cy="17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4"/>
          <p:cNvSpPr txBox="1"/>
          <p:nvPr/>
        </p:nvSpPr>
        <p:spPr>
          <a:xfrm>
            <a:off x="5663325" y="256075"/>
            <a:ext cx="2885400" cy="1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Alineando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 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el conjunto de celdas, de forma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horizontal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 su “</a:t>
            </a:r>
            <a:r>
              <a:rPr i="1"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padre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” (es requisito que tenga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ancho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3" name="Google Shape;433;p64"/>
          <p:cNvSpPr txBox="1"/>
          <p:nvPr/>
        </p:nvSpPr>
        <p:spPr>
          <a:xfrm>
            <a:off x="5548725" y="1820400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ALIGN-CONTENT: START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4" name="Google Shape;43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013" y="2667000"/>
            <a:ext cx="2630026" cy="24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1009200" y="5590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i="1" lang="es" sz="3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PROPIEDADES DEL PADRE</a:t>
            </a:r>
            <a:endParaRPr i="1" sz="3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350" y="1695877"/>
            <a:ext cx="6495092" cy="2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5"/>
          <p:cNvSpPr txBox="1"/>
          <p:nvPr/>
        </p:nvSpPr>
        <p:spPr>
          <a:xfrm>
            <a:off x="643800" y="186475"/>
            <a:ext cx="7856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ALIGN-CONTENT: END</a:t>
            </a:r>
            <a:endParaRPr b="1" sz="3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0" name="Google Shape;440;p65"/>
          <p:cNvSpPr txBox="1"/>
          <p:nvPr/>
        </p:nvSpPr>
        <p:spPr>
          <a:xfrm>
            <a:off x="873000" y="3310650"/>
            <a:ext cx="3584100" cy="122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align-content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5D67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1" name="Google Shape;4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725" y="1257185"/>
            <a:ext cx="3584101" cy="326719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5"/>
          <p:cNvSpPr txBox="1"/>
          <p:nvPr/>
        </p:nvSpPr>
        <p:spPr>
          <a:xfrm>
            <a:off x="883400" y="1571052"/>
            <a:ext cx="35841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Alineando 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conjunto de celdas, de forma 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vertical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 su “</a:t>
            </a:r>
            <a:r>
              <a:rPr i="1"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padre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” (es requisito que tenga 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altura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/>
          <p:nvPr/>
        </p:nvSpPr>
        <p:spPr>
          <a:xfrm>
            <a:off x="702388" y="1403675"/>
            <a:ext cx="3584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ALIGN-CONTENT: CENTER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8" name="Google Shape;448;p66"/>
          <p:cNvSpPr txBox="1"/>
          <p:nvPr/>
        </p:nvSpPr>
        <p:spPr>
          <a:xfrm>
            <a:off x="780550" y="349150"/>
            <a:ext cx="3584100" cy="122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align-content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5D67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9" name="Google Shape;44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49" y="2356050"/>
            <a:ext cx="2931775" cy="26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6"/>
          <p:cNvSpPr txBox="1"/>
          <p:nvPr/>
        </p:nvSpPr>
        <p:spPr>
          <a:xfrm>
            <a:off x="4981025" y="179650"/>
            <a:ext cx="3731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Alineando 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conjunto de celdas, de forma 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vertical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 su “</a:t>
            </a:r>
            <a:r>
              <a:rPr i="1"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padre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” (es requisito que tenga 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altura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66"/>
          <p:cNvSpPr txBox="1"/>
          <p:nvPr/>
        </p:nvSpPr>
        <p:spPr>
          <a:xfrm>
            <a:off x="5244350" y="1672475"/>
            <a:ext cx="358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ALIGN-CONTENT: STRETCH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651" y="2165075"/>
            <a:ext cx="2967524" cy="27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/>
        </p:nvSpPr>
        <p:spPr>
          <a:xfrm>
            <a:off x="643800" y="210825"/>
            <a:ext cx="2891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ALIGN-CONTENT: SPACE-AROUND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8" name="Google Shape;4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301" y="1298350"/>
            <a:ext cx="2184899" cy="1973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7"/>
          <p:cNvSpPr txBox="1"/>
          <p:nvPr/>
        </p:nvSpPr>
        <p:spPr>
          <a:xfrm>
            <a:off x="5534800" y="451750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ALIGN-CONTENT: SPACE-AROUND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0" name="Google Shape;4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475" y="1423050"/>
            <a:ext cx="1925575" cy="172860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7"/>
          <p:cNvSpPr txBox="1"/>
          <p:nvPr/>
        </p:nvSpPr>
        <p:spPr>
          <a:xfrm>
            <a:off x="3196200" y="2227175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ALIGN-CONTENT: SPACE-EVENLY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2" name="Google Shape;46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050" y="3038425"/>
            <a:ext cx="1925575" cy="173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8"/>
          <p:cNvSpPr txBox="1"/>
          <p:nvPr/>
        </p:nvSpPr>
        <p:spPr>
          <a:xfrm>
            <a:off x="643801" y="2325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ITEMS PROPIEDADES</a:t>
            </a:r>
            <a:endParaRPr b="1" sz="3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8" name="Google Shape;468;p68"/>
          <p:cNvSpPr txBox="1"/>
          <p:nvPr/>
        </p:nvSpPr>
        <p:spPr>
          <a:xfrm>
            <a:off x="1001225" y="1296600"/>
            <a:ext cx="72759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Hasta ahora hemos visto propiedades CSS que se aplican solamente al contenedor padre de una cuadrícula. Ahora vamos a ver ciertas propiedades que se aplican a cada ítem hijo de la cuadrícula, para alterar o cambiar el comportamiento específico de dicho elemento.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Prueba sus propiedades </a:t>
            </a:r>
            <a:r>
              <a:rPr lang="es" sz="17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69" name="Google Shape;469;p68"/>
          <p:cNvGraphicFramePr/>
          <p:nvPr/>
        </p:nvGraphicFramePr>
        <p:xfrm>
          <a:off x="1001200" y="295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{8CC4AAA1-92E6-43EF-980E-FC9C29CE50A4}</a:tableStyleId>
              </a:tblPr>
              <a:tblGrid>
                <a:gridCol w="1164150"/>
                <a:gridCol w="61117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Propiedad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Descripción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justify-self</a:t>
                      </a:r>
                      <a:endParaRPr i="1"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Altera la justificación del ítem hijo en el eje </a:t>
                      </a:r>
                      <a:r>
                        <a:rPr lang="es" sz="1600">
                          <a:highlight>
                            <a:srgbClr val="E0FF00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horizontal</a:t>
                      </a: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align-self</a:t>
                      </a:r>
                      <a:endParaRPr i="1"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Altera la alineación del ítem hijo en el eje </a:t>
                      </a:r>
                      <a:r>
                        <a:rPr lang="es" sz="1600">
                          <a:highlight>
                            <a:srgbClr val="E0FF00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vertical</a:t>
                      </a: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grid-area</a:t>
                      </a:r>
                      <a:endParaRPr i="1"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Indica un nombre al área especificada, </a:t>
                      </a:r>
                      <a:r>
                        <a:rPr lang="es" sz="1600">
                          <a:highlight>
                            <a:srgbClr val="E0FF00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para su utilización con </a:t>
                      </a:r>
                      <a:r>
                        <a:rPr i="1" lang="es" sz="1600">
                          <a:highlight>
                            <a:srgbClr val="E0FF00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grid-template-areas.</a:t>
                      </a:r>
                      <a:endParaRPr i="1" sz="1600">
                        <a:highlight>
                          <a:srgbClr val="E0FF00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9"/>
          <p:cNvSpPr txBox="1"/>
          <p:nvPr/>
        </p:nvSpPr>
        <p:spPr>
          <a:xfrm>
            <a:off x="467300" y="1841325"/>
            <a:ext cx="3584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JUSTIFY-SELF: START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5" name="Google Shape;475;p69"/>
          <p:cNvSpPr txBox="1"/>
          <p:nvPr/>
        </p:nvSpPr>
        <p:spPr>
          <a:xfrm>
            <a:off x="4904025" y="288850"/>
            <a:ext cx="3584100" cy="122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.hijo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justify-self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5D67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6" name="Google Shape;4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25" y="2694325"/>
            <a:ext cx="3707749" cy="13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9"/>
          <p:cNvSpPr txBox="1"/>
          <p:nvPr/>
        </p:nvSpPr>
        <p:spPr>
          <a:xfrm>
            <a:off x="803625" y="288850"/>
            <a:ext cx="29658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Alinea 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específicamente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 la celda (item, hijo) que necesites, de forma 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horizontal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8" name="Google Shape;478;p69"/>
          <p:cNvSpPr txBox="1"/>
          <p:nvPr/>
        </p:nvSpPr>
        <p:spPr>
          <a:xfrm>
            <a:off x="5009025" y="19979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JUSTIFY-SELF: END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9" name="Google Shape;47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300" y="2694325"/>
            <a:ext cx="3584101" cy="129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/>
          <p:nvPr/>
        </p:nvSpPr>
        <p:spPr>
          <a:xfrm>
            <a:off x="975300" y="1555600"/>
            <a:ext cx="34362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JUSTIFY-SELF: CENTER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5" name="Google Shape;4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375" y="2542075"/>
            <a:ext cx="3646625" cy="13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0"/>
          <p:cNvSpPr txBox="1"/>
          <p:nvPr/>
        </p:nvSpPr>
        <p:spPr>
          <a:xfrm>
            <a:off x="4822600" y="1733200"/>
            <a:ext cx="377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JUSTIFY-SELF: STRETCH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7" name="Google Shape;48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600" y="2511025"/>
            <a:ext cx="3788774" cy="13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1"/>
          <p:cNvSpPr txBox="1"/>
          <p:nvPr/>
        </p:nvSpPr>
        <p:spPr>
          <a:xfrm>
            <a:off x="618575" y="1699400"/>
            <a:ext cx="35841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ALIGN-SELF: START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3" name="Google Shape;493;p71"/>
          <p:cNvSpPr txBox="1"/>
          <p:nvPr/>
        </p:nvSpPr>
        <p:spPr>
          <a:xfrm>
            <a:off x="836275" y="336950"/>
            <a:ext cx="3584100" cy="122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.hijo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align-self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5D67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4" name="Google Shape;4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74" y="2460200"/>
            <a:ext cx="3038776" cy="10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1"/>
          <p:cNvSpPr txBox="1"/>
          <p:nvPr/>
        </p:nvSpPr>
        <p:spPr>
          <a:xfrm>
            <a:off x="5634250" y="196400"/>
            <a:ext cx="29658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Alinea 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específicamente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 la celda (item, hijo) que necesites, de forma 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vertical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71"/>
          <p:cNvSpPr txBox="1"/>
          <p:nvPr/>
        </p:nvSpPr>
        <p:spPr>
          <a:xfrm>
            <a:off x="5210725" y="1850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i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ALIGN-SELF: END</a:t>
            </a:r>
            <a:endParaRPr b="1" i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7" name="Google Shape;49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725" y="2228875"/>
            <a:ext cx="3525851" cy="127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2"/>
          <p:cNvSpPr txBox="1"/>
          <p:nvPr/>
        </p:nvSpPr>
        <p:spPr>
          <a:xfrm>
            <a:off x="762750" y="341075"/>
            <a:ext cx="35808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ALIGN-SELF: CENTER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3" name="Google Shape;5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48" y="1069683"/>
            <a:ext cx="3621550" cy="13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2"/>
          <p:cNvSpPr txBox="1"/>
          <p:nvPr/>
        </p:nvSpPr>
        <p:spPr>
          <a:xfrm>
            <a:off x="5412450" y="479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ALIGN-SELF: STRETCH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5" name="Google Shape;50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078" y="1035450"/>
            <a:ext cx="3795346" cy="13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3"/>
          <p:cNvSpPr txBox="1"/>
          <p:nvPr>
            <p:ph idx="1" type="body"/>
          </p:nvPr>
        </p:nvSpPr>
        <p:spPr>
          <a:xfrm>
            <a:off x="1499650" y="1139425"/>
            <a:ext cx="6142200" cy="2831700"/>
          </a:xfrm>
          <a:prstGeom prst="rect">
            <a:avLst/>
          </a:prstGeom>
          <a:ln cap="flat" cmpd="sng" w="19050">
            <a:solidFill>
              <a:srgbClr val="A5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400">
                <a:latin typeface="Raleway"/>
                <a:ea typeface="Raleway"/>
                <a:cs typeface="Raleway"/>
                <a:sym typeface="Raleway"/>
              </a:rPr>
              <a:t>Consigna</a:t>
            </a:r>
            <a:r>
              <a:rPr lang="es" sz="1400">
                <a:latin typeface="Raleway"/>
                <a:ea typeface="Raleway"/>
                <a:cs typeface="Raleway"/>
                <a:sym typeface="Raleway"/>
              </a:rPr>
              <a:t>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Raleway"/>
              <a:buChar char="▪"/>
            </a:pPr>
            <a:r>
              <a:rPr lang="es" sz="1400">
                <a:latin typeface="Raleway"/>
                <a:ea typeface="Raleway"/>
                <a:cs typeface="Raleway"/>
                <a:sym typeface="Raleway"/>
              </a:rPr>
              <a:t>Implementar en tu proyecto propiedades flexbox para posicionar elementos.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▪"/>
            </a:pPr>
            <a:r>
              <a:rPr lang="es" sz="1400">
                <a:latin typeface="Raleway"/>
                <a:ea typeface="Raleway"/>
                <a:cs typeface="Raleway"/>
                <a:sym typeface="Raleway"/>
              </a:rPr>
              <a:t>En un nuevo archivo, crear una estructura utilizando las propiedades de GRIDs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1009200" y="254275"/>
            <a:ext cx="71256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FLEX-DIRECTION</a:t>
            </a:r>
            <a:endParaRPr i="1"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9325" y="1623925"/>
            <a:ext cx="5978749" cy="32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FLEX-WRAP </a:t>
            </a:r>
            <a:endParaRPr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875" y="1568800"/>
            <a:ext cx="6001100" cy="32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JUSTIFY-CONTENT </a:t>
            </a:r>
            <a:endParaRPr i="1"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010" y="1516175"/>
            <a:ext cx="6458495" cy="302546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2984922" y="3908103"/>
            <a:ext cx="54627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5891987" y="2638925"/>
            <a:ext cx="412800" cy="28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1005900" y="330475"/>
            <a:ext cx="7125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ALIGN-ITEMS </a:t>
            </a:r>
            <a:endParaRPr i="1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1785" y="1401175"/>
            <a:ext cx="2713836" cy="34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dele template">
  <a:themeElements>
    <a:clrScheme name="Custom 347">
      <a:dk1>
        <a:srgbClr val="000000"/>
      </a:dk1>
      <a:lt1>
        <a:srgbClr val="FFFFFF"/>
      </a:lt1>
      <a:dk2>
        <a:srgbClr val="3F3F3F"/>
      </a:dk2>
      <a:lt2>
        <a:srgbClr val="F3F3F3"/>
      </a:lt2>
      <a:accent1>
        <a:srgbClr val="FF004E"/>
      </a:accent1>
      <a:accent2>
        <a:srgbClr val="901829"/>
      </a:accent2>
      <a:accent3>
        <a:srgbClr val="B958C2"/>
      </a:accent3>
      <a:accent4>
        <a:srgbClr val="5B8FDD"/>
      </a:accent4>
      <a:accent5>
        <a:srgbClr val="7CB652"/>
      </a:accent5>
      <a:accent6>
        <a:srgbClr val="FFB200"/>
      </a:accent6>
      <a:hlink>
        <a:srgbClr val="FF004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